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23"/>
    <p:restoredTop sz="94674"/>
  </p:normalViewPr>
  <p:slideViewPr>
    <p:cSldViewPr snapToGrid="0" snapToObjects="1" showGuides="1">
      <p:cViewPr varScale="1">
        <p:scale>
          <a:sx n="66" d="100"/>
          <a:sy n="66" d="100"/>
        </p:scale>
        <p:origin x="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dha parvat" userId="20e54aa97d401505" providerId="LiveId" clId="{DE01FC78-1B54-4722-B677-53DA8D7BCF1B}"/>
    <pc:docChg chg="undo custSel addSld modSld">
      <pc:chgData name="aniruddha parvat" userId="20e54aa97d401505" providerId="LiveId" clId="{DE01FC78-1B54-4722-B677-53DA8D7BCF1B}" dt="2022-05-13T15:38:42.951" v="623" actId="20577"/>
      <pc:docMkLst>
        <pc:docMk/>
      </pc:docMkLst>
      <pc:sldChg chg="modSp mod">
        <pc:chgData name="aniruddha parvat" userId="20e54aa97d401505" providerId="LiveId" clId="{DE01FC78-1B54-4722-B677-53DA8D7BCF1B}" dt="2022-05-13T15:38:42.951" v="623" actId="20577"/>
        <pc:sldMkLst>
          <pc:docMk/>
          <pc:sldMk cId="4043148511" sldId="258"/>
        </pc:sldMkLst>
        <pc:spChg chg="mod">
          <ac:chgData name="aniruddha parvat" userId="20e54aa97d401505" providerId="LiveId" clId="{DE01FC78-1B54-4722-B677-53DA8D7BCF1B}" dt="2022-05-13T15:38:42.951" v="623" actId="20577"/>
          <ac:spMkLst>
            <pc:docMk/>
            <pc:sldMk cId="4043148511" sldId="258"/>
            <ac:spMk id="2" creationId="{5EE6691F-8182-04F2-698C-6CBDA0988F18}"/>
          </ac:spMkLst>
        </pc:spChg>
      </pc:sldChg>
      <pc:sldChg chg="modSp mod">
        <pc:chgData name="aniruddha parvat" userId="20e54aa97d401505" providerId="LiveId" clId="{DE01FC78-1B54-4722-B677-53DA8D7BCF1B}" dt="2022-05-13T14:33:18.174" v="30" actId="20577"/>
        <pc:sldMkLst>
          <pc:docMk/>
          <pc:sldMk cId="1631136746" sldId="260"/>
        </pc:sldMkLst>
        <pc:spChg chg="mod">
          <ac:chgData name="aniruddha parvat" userId="20e54aa97d401505" providerId="LiveId" clId="{DE01FC78-1B54-4722-B677-53DA8D7BCF1B}" dt="2022-05-13T14:33:18.174" v="30" actId="20577"/>
          <ac:spMkLst>
            <pc:docMk/>
            <pc:sldMk cId="1631136746" sldId="260"/>
            <ac:spMk id="3" creationId="{97BBDB27-8145-5B73-CD3C-31A1ED485767}"/>
          </ac:spMkLst>
        </pc:spChg>
      </pc:sldChg>
      <pc:sldChg chg="modSp mod">
        <pc:chgData name="aniruddha parvat" userId="20e54aa97d401505" providerId="LiveId" clId="{DE01FC78-1B54-4722-B677-53DA8D7BCF1B}" dt="2022-05-13T15:14:48.953" v="583" actId="20577"/>
        <pc:sldMkLst>
          <pc:docMk/>
          <pc:sldMk cId="920124882" sldId="266"/>
        </pc:sldMkLst>
        <pc:spChg chg="mod">
          <ac:chgData name="aniruddha parvat" userId="20e54aa97d401505" providerId="LiveId" clId="{DE01FC78-1B54-4722-B677-53DA8D7BCF1B}" dt="2022-05-13T14:40:06.391" v="140" actId="20577"/>
          <ac:spMkLst>
            <pc:docMk/>
            <pc:sldMk cId="920124882" sldId="266"/>
            <ac:spMk id="2" creationId="{2AC60179-D7FA-1792-DACA-A458F95D5A88}"/>
          </ac:spMkLst>
        </pc:spChg>
        <pc:spChg chg="mod">
          <ac:chgData name="aniruddha parvat" userId="20e54aa97d401505" providerId="LiveId" clId="{DE01FC78-1B54-4722-B677-53DA8D7BCF1B}" dt="2022-05-13T15:14:48.953" v="583" actId="20577"/>
          <ac:spMkLst>
            <pc:docMk/>
            <pc:sldMk cId="920124882" sldId="266"/>
            <ac:spMk id="3" creationId="{33349240-0452-1257-6434-0AC88253747F}"/>
          </ac:spMkLst>
        </pc:spChg>
      </pc:sldChg>
      <pc:sldChg chg="modSp mod">
        <pc:chgData name="aniruddha parvat" userId="20e54aa97d401505" providerId="LiveId" clId="{DE01FC78-1B54-4722-B677-53DA8D7BCF1B}" dt="2022-05-13T14:52:44.536" v="398" actId="20577"/>
        <pc:sldMkLst>
          <pc:docMk/>
          <pc:sldMk cId="2556464501" sldId="268"/>
        </pc:sldMkLst>
        <pc:spChg chg="mod">
          <ac:chgData name="aniruddha parvat" userId="20e54aa97d401505" providerId="LiveId" clId="{DE01FC78-1B54-4722-B677-53DA8D7BCF1B}" dt="2022-05-13T14:52:44.536" v="398" actId="20577"/>
          <ac:spMkLst>
            <pc:docMk/>
            <pc:sldMk cId="2556464501" sldId="268"/>
            <ac:spMk id="3" creationId="{D90FD63B-2A20-5B40-3918-CDB36CCD3CBE}"/>
          </ac:spMkLst>
        </pc:spChg>
      </pc:sldChg>
      <pc:sldChg chg="modSp mod">
        <pc:chgData name="aniruddha parvat" userId="20e54aa97d401505" providerId="LiveId" clId="{DE01FC78-1B54-4722-B677-53DA8D7BCF1B}" dt="2022-05-13T14:54:26.835" v="426" actId="20577"/>
        <pc:sldMkLst>
          <pc:docMk/>
          <pc:sldMk cId="532316176" sldId="269"/>
        </pc:sldMkLst>
        <pc:spChg chg="mod">
          <ac:chgData name="aniruddha parvat" userId="20e54aa97d401505" providerId="LiveId" clId="{DE01FC78-1B54-4722-B677-53DA8D7BCF1B}" dt="2022-05-13T14:54:26.835" v="426" actId="20577"/>
          <ac:spMkLst>
            <pc:docMk/>
            <pc:sldMk cId="532316176" sldId="269"/>
            <ac:spMk id="3" creationId="{8355659C-586F-314C-8A9C-D57C4D1947C3}"/>
          </ac:spMkLst>
        </pc:spChg>
      </pc:sldChg>
      <pc:sldChg chg="modSp mod">
        <pc:chgData name="aniruddha parvat" userId="20e54aa97d401505" providerId="LiveId" clId="{DE01FC78-1B54-4722-B677-53DA8D7BCF1B}" dt="2022-05-13T15:11:35.985" v="512" actId="20577"/>
        <pc:sldMkLst>
          <pc:docMk/>
          <pc:sldMk cId="3808308770" sldId="270"/>
        </pc:sldMkLst>
        <pc:spChg chg="mod">
          <ac:chgData name="aniruddha parvat" userId="20e54aa97d401505" providerId="LiveId" clId="{DE01FC78-1B54-4722-B677-53DA8D7BCF1B}" dt="2022-05-13T15:11:35.985" v="512" actId="20577"/>
          <ac:spMkLst>
            <pc:docMk/>
            <pc:sldMk cId="3808308770" sldId="270"/>
            <ac:spMk id="3" creationId="{29FA7654-02D8-73FD-122E-CEDF30460DB7}"/>
          </ac:spMkLst>
        </pc:spChg>
      </pc:sldChg>
      <pc:sldChg chg="modSp new mod">
        <pc:chgData name="aniruddha parvat" userId="20e54aa97d401505" providerId="LiveId" clId="{DE01FC78-1B54-4722-B677-53DA8D7BCF1B}" dt="2022-05-13T15:12:43.195" v="548" actId="20577"/>
        <pc:sldMkLst>
          <pc:docMk/>
          <pc:sldMk cId="1182013236" sldId="271"/>
        </pc:sldMkLst>
        <pc:spChg chg="mod">
          <ac:chgData name="aniruddha parvat" userId="20e54aa97d401505" providerId="LiveId" clId="{DE01FC78-1B54-4722-B677-53DA8D7BCF1B}" dt="2022-05-13T15:12:08.403" v="529" actId="20577"/>
          <ac:spMkLst>
            <pc:docMk/>
            <pc:sldMk cId="1182013236" sldId="271"/>
            <ac:spMk id="2" creationId="{DB8E8002-E445-49BB-E0C7-A641D65D3D6D}"/>
          </ac:spMkLst>
        </pc:spChg>
        <pc:spChg chg="mod">
          <ac:chgData name="aniruddha parvat" userId="20e54aa97d401505" providerId="LiveId" clId="{DE01FC78-1B54-4722-B677-53DA8D7BCF1B}" dt="2022-05-13T15:12:43.195" v="548" actId="20577"/>
          <ac:spMkLst>
            <pc:docMk/>
            <pc:sldMk cId="1182013236" sldId="271"/>
            <ac:spMk id="3" creationId="{B78C7C79-2433-6EFD-3767-2472BFD2F5A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5/13/2022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0" y="6041329"/>
            <a:ext cx="4800600" cy="355823"/>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7"/>
          <a:stretch>
            <a:fillRect/>
          </a:stretch>
        </p:blipFill>
        <p:spPr>
          <a:xfrm>
            <a:off x="355600" y="321249"/>
            <a:ext cx="4800600" cy="355823"/>
          </a:xfrm>
          <a:prstGeom prst="rect">
            <a:avLst/>
          </a:prstGeom>
        </p:spPr>
      </p:pic>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iruddha96/gamepad-user-verification"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p:txBody>
          <a:bodyPr/>
          <a:lstStyle/>
          <a:p>
            <a:r>
              <a:rPr lang="en-US" dirty="0"/>
              <a:t>USER VERIFICATION SYSTEM USING GAMEPAD</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p:txBody>
          <a:bodyPr/>
          <a:lstStyle/>
          <a:p>
            <a:r>
              <a:rPr lang="en-US" dirty="0"/>
              <a:t>Aniruddha </a:t>
            </a:r>
            <a:r>
              <a:rPr lang="en-US" dirty="0" err="1"/>
              <a:t>Thaksen</a:t>
            </a:r>
            <a:r>
              <a:rPr lang="en-US" dirty="0"/>
              <a:t> Parvat</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0179-D7FA-1792-DACA-A458F95D5A88}"/>
              </a:ext>
            </a:extLst>
          </p:cNvPr>
          <p:cNvSpPr>
            <a:spLocks noGrp="1"/>
          </p:cNvSpPr>
          <p:nvPr>
            <p:ph type="title"/>
          </p:nvPr>
        </p:nvSpPr>
        <p:spPr/>
        <p:txBody>
          <a:bodyPr/>
          <a:lstStyle/>
          <a:p>
            <a:r>
              <a:rPr lang="en-US" dirty="0"/>
              <a:t>Experiments and results</a:t>
            </a:r>
          </a:p>
        </p:txBody>
      </p:sp>
      <p:sp>
        <p:nvSpPr>
          <p:cNvPr id="3" name="Content Placeholder 2">
            <a:extLst>
              <a:ext uri="{FF2B5EF4-FFF2-40B4-BE49-F238E27FC236}">
                <a16:creationId xmlns:a16="http://schemas.microsoft.com/office/drawing/2014/main" id="{33349240-0452-1257-6434-0AC88253747F}"/>
              </a:ext>
            </a:extLst>
          </p:cNvPr>
          <p:cNvSpPr>
            <a:spLocks noGrp="1"/>
          </p:cNvSpPr>
          <p:nvPr>
            <p:ph idx="1"/>
          </p:nvPr>
        </p:nvSpPr>
        <p:spPr>
          <a:xfrm>
            <a:off x="566928" y="2185416"/>
            <a:ext cx="7373914" cy="3968249"/>
          </a:xfrm>
        </p:spPr>
        <p:txBody>
          <a:bodyPr/>
          <a:lstStyle/>
          <a:p>
            <a:r>
              <a:rPr lang="en-US" dirty="0"/>
              <a:t>Python libraries used : inputs, NumPy, Pandas, TensorFlow, </a:t>
            </a:r>
            <a:r>
              <a:rPr lang="en-US" dirty="0" err="1"/>
              <a:t>Keras</a:t>
            </a:r>
            <a:r>
              <a:rPr lang="en-US" dirty="0"/>
              <a:t>.</a:t>
            </a:r>
          </a:p>
          <a:p>
            <a:r>
              <a:rPr lang="en-US" dirty="0"/>
              <a:t>A Long short-term memory neural network was trained.</a:t>
            </a:r>
          </a:p>
          <a:p>
            <a:r>
              <a:rPr lang="en-US" dirty="0"/>
              <a:t>2 layers each with 128 units and 20% dropout.</a:t>
            </a:r>
          </a:p>
          <a:p>
            <a:r>
              <a:rPr lang="en-US" dirty="0"/>
              <a:t>99% accuracy on training data.</a:t>
            </a:r>
          </a:p>
          <a:p>
            <a:r>
              <a:rPr lang="en-US" dirty="0"/>
              <a:t>83.47% accuracy on test data.</a:t>
            </a:r>
          </a:p>
          <a:p>
            <a:r>
              <a:rPr lang="en-US" dirty="0"/>
              <a:t>Could not do hyperparameter optimization because of limited computing resources.</a:t>
            </a:r>
          </a:p>
          <a:p>
            <a:r>
              <a:rPr lang="en-US" dirty="0"/>
              <a:t>Google Collab with GPU runtime.</a:t>
            </a:r>
          </a:p>
        </p:txBody>
      </p:sp>
    </p:spTree>
    <p:extLst>
      <p:ext uri="{BB962C8B-B14F-4D97-AF65-F5344CB8AC3E}">
        <p14:creationId xmlns:p14="http://schemas.microsoft.com/office/powerpoint/2010/main" val="92012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21E9-8328-4250-EBA1-6981A0C6D5C2}"/>
              </a:ext>
            </a:extLst>
          </p:cNvPr>
          <p:cNvSpPr>
            <a:spLocks noGrp="1"/>
          </p:cNvSpPr>
          <p:nvPr>
            <p:ph type="title"/>
          </p:nvPr>
        </p:nvSpPr>
        <p:spPr/>
        <p:txBody>
          <a:bodyPr/>
          <a:lstStyle/>
          <a:p>
            <a:r>
              <a:rPr lang="en-US" dirty="0"/>
              <a:t>Feasibility</a:t>
            </a:r>
          </a:p>
        </p:txBody>
      </p:sp>
      <p:sp>
        <p:nvSpPr>
          <p:cNvPr id="3" name="Content Placeholder 2">
            <a:extLst>
              <a:ext uri="{FF2B5EF4-FFF2-40B4-BE49-F238E27FC236}">
                <a16:creationId xmlns:a16="http://schemas.microsoft.com/office/drawing/2014/main" id="{6C8135EF-182F-0F82-D436-8C9004749C93}"/>
              </a:ext>
            </a:extLst>
          </p:cNvPr>
          <p:cNvSpPr>
            <a:spLocks noGrp="1"/>
          </p:cNvSpPr>
          <p:nvPr>
            <p:ph idx="1"/>
          </p:nvPr>
        </p:nvSpPr>
        <p:spPr>
          <a:xfrm>
            <a:off x="566927" y="2185416"/>
            <a:ext cx="10107489" cy="3968249"/>
          </a:xfrm>
        </p:spPr>
        <p:txBody>
          <a:bodyPr/>
          <a:lstStyle/>
          <a:p>
            <a:r>
              <a:rPr lang="en-US" dirty="0"/>
              <a:t>The three most popular consoles right now : Nintendo Switch, Microsoft Xbox and the Sony PlayStation, have the same input schema, the orientation may be different. So a system designed with details of some system can be adapted with data to another system.</a:t>
            </a:r>
          </a:p>
          <a:p>
            <a:r>
              <a:rPr lang="en-US" dirty="0"/>
              <a:t>Each console comes with the same type controller so most people are likely to use that controller and not search for a second party controller. This means the vast majority of target hardware are similar.</a:t>
            </a:r>
          </a:p>
          <a:p>
            <a:r>
              <a:rPr lang="en-US" dirty="0"/>
              <a:t>All consoles also have very powerful single instruction, multiple data processors which are ideal for running modern machine learning models. Furthermore the hardware is fixed for each type of console so the verification system can be highly optimized for that hardware. </a:t>
            </a:r>
          </a:p>
          <a:p>
            <a:endParaRPr lang="en-US" dirty="0"/>
          </a:p>
        </p:txBody>
      </p:sp>
    </p:spTree>
    <p:extLst>
      <p:ext uri="{BB962C8B-B14F-4D97-AF65-F5344CB8AC3E}">
        <p14:creationId xmlns:p14="http://schemas.microsoft.com/office/powerpoint/2010/main" val="181544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E9A-C7C6-60CB-AC31-16D06CE60F21}"/>
              </a:ext>
            </a:extLst>
          </p:cNvPr>
          <p:cNvSpPr>
            <a:spLocks noGrp="1"/>
          </p:cNvSpPr>
          <p:nvPr>
            <p:ph type="title"/>
          </p:nvPr>
        </p:nvSpPr>
        <p:spPr/>
        <p:txBody>
          <a:bodyPr/>
          <a:lstStyle/>
          <a:p>
            <a:r>
              <a:rPr lang="en-US" dirty="0"/>
              <a:t>Pros</a:t>
            </a:r>
          </a:p>
        </p:txBody>
      </p:sp>
      <p:sp>
        <p:nvSpPr>
          <p:cNvPr id="3" name="Content Placeholder 2">
            <a:extLst>
              <a:ext uri="{FF2B5EF4-FFF2-40B4-BE49-F238E27FC236}">
                <a16:creationId xmlns:a16="http://schemas.microsoft.com/office/drawing/2014/main" id="{D90FD63B-2A20-5B40-3918-CDB36CCD3CBE}"/>
              </a:ext>
            </a:extLst>
          </p:cNvPr>
          <p:cNvSpPr>
            <a:spLocks noGrp="1"/>
          </p:cNvSpPr>
          <p:nvPr>
            <p:ph idx="1"/>
          </p:nvPr>
        </p:nvSpPr>
        <p:spPr/>
        <p:txBody>
          <a:bodyPr/>
          <a:lstStyle/>
          <a:p>
            <a:r>
              <a:rPr lang="en-US" dirty="0"/>
              <a:t>There are no other systems that do continuous user verification on consoles.</a:t>
            </a:r>
          </a:p>
          <a:p>
            <a:r>
              <a:rPr lang="en-US" dirty="0"/>
              <a:t>No extra hardware required.</a:t>
            </a:r>
          </a:p>
          <a:p>
            <a:r>
              <a:rPr lang="en-US" dirty="0"/>
              <a:t>The actual predicting phase is very fast i.e. microseconds.</a:t>
            </a:r>
          </a:p>
          <a:p>
            <a:r>
              <a:rPr lang="en-US" dirty="0"/>
              <a:t>Training can be speedup using transfer learning.</a:t>
            </a:r>
          </a:p>
          <a:p>
            <a:r>
              <a:rPr lang="en-US" dirty="0"/>
              <a:t>Easily extensible to all consoles.</a:t>
            </a:r>
          </a:p>
          <a:p>
            <a:r>
              <a:rPr lang="en-US" dirty="0"/>
              <a:t>Runs in background and user is not disturbed.</a:t>
            </a:r>
          </a:p>
          <a:p>
            <a:r>
              <a:rPr lang="en-US" dirty="0"/>
              <a:t>Almost no security concerns.</a:t>
            </a:r>
          </a:p>
          <a:p>
            <a:endParaRPr lang="en-US" dirty="0"/>
          </a:p>
        </p:txBody>
      </p:sp>
    </p:spTree>
    <p:extLst>
      <p:ext uri="{BB962C8B-B14F-4D97-AF65-F5344CB8AC3E}">
        <p14:creationId xmlns:p14="http://schemas.microsoft.com/office/powerpoint/2010/main" val="255646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48E06-BF8B-98DC-FD77-C604A80145E9}"/>
              </a:ext>
            </a:extLst>
          </p:cNvPr>
          <p:cNvSpPr>
            <a:spLocks noGrp="1"/>
          </p:cNvSpPr>
          <p:nvPr>
            <p:ph type="title"/>
          </p:nvPr>
        </p:nvSpPr>
        <p:spPr>
          <a:xfrm>
            <a:off x="566928" y="1499616"/>
            <a:ext cx="6951472" cy="590931"/>
          </a:xfrm>
        </p:spPr>
        <p:txBody>
          <a:bodyPr/>
          <a:lstStyle/>
          <a:p>
            <a:r>
              <a:rPr lang="en-US" dirty="0"/>
              <a:t>Cons</a:t>
            </a:r>
          </a:p>
        </p:txBody>
      </p:sp>
      <p:sp>
        <p:nvSpPr>
          <p:cNvPr id="3" name="Content Placeholder 2">
            <a:extLst>
              <a:ext uri="{FF2B5EF4-FFF2-40B4-BE49-F238E27FC236}">
                <a16:creationId xmlns:a16="http://schemas.microsoft.com/office/drawing/2014/main" id="{8355659C-586F-314C-8A9C-D57C4D1947C3}"/>
              </a:ext>
            </a:extLst>
          </p:cNvPr>
          <p:cNvSpPr>
            <a:spLocks noGrp="1"/>
          </p:cNvSpPr>
          <p:nvPr>
            <p:ph idx="1"/>
          </p:nvPr>
        </p:nvSpPr>
        <p:spPr>
          <a:xfrm>
            <a:off x="566927" y="2185416"/>
            <a:ext cx="9529973" cy="3968249"/>
          </a:xfrm>
        </p:spPr>
        <p:txBody>
          <a:bodyPr/>
          <a:lstStyle/>
          <a:p>
            <a:r>
              <a:rPr lang="en-US" dirty="0"/>
              <a:t>Not suitable for all types of users playing all types of games.</a:t>
            </a:r>
          </a:p>
          <a:p>
            <a:r>
              <a:rPr lang="en-US" dirty="0"/>
              <a:t>A player generally “gets good” at a game after some time and that may change the way they use the controller.</a:t>
            </a:r>
          </a:p>
          <a:p>
            <a:r>
              <a:rPr lang="en-US" dirty="0"/>
              <a:t>Needs a long term study.</a:t>
            </a:r>
          </a:p>
          <a:p>
            <a:r>
              <a:rPr lang="en-US" dirty="0"/>
              <a:t>What if the system is a shared system ?</a:t>
            </a:r>
          </a:p>
        </p:txBody>
      </p:sp>
    </p:spTree>
    <p:extLst>
      <p:ext uri="{BB962C8B-B14F-4D97-AF65-F5344CB8AC3E}">
        <p14:creationId xmlns:p14="http://schemas.microsoft.com/office/powerpoint/2010/main" val="53231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7909-2355-0FC9-B696-44379671A2DC}"/>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9FA7654-02D8-73FD-122E-CEDF30460DB7}"/>
              </a:ext>
            </a:extLst>
          </p:cNvPr>
          <p:cNvSpPr>
            <a:spLocks noGrp="1"/>
          </p:cNvSpPr>
          <p:nvPr>
            <p:ph idx="1"/>
          </p:nvPr>
        </p:nvSpPr>
        <p:spPr>
          <a:xfrm>
            <a:off x="566928" y="2185416"/>
            <a:ext cx="7248786" cy="3968249"/>
          </a:xfrm>
        </p:spPr>
        <p:txBody>
          <a:bodyPr/>
          <a:lstStyle/>
          <a:p>
            <a:r>
              <a:rPr lang="en-US" dirty="0"/>
              <a:t>Collect a lot more data.</a:t>
            </a:r>
          </a:p>
          <a:p>
            <a:r>
              <a:rPr lang="en-US" dirty="0"/>
              <a:t>Collect data during different activities.</a:t>
            </a:r>
          </a:p>
          <a:p>
            <a:r>
              <a:rPr lang="en-US" dirty="0"/>
              <a:t>Explore “junk inputs” as unique signature.</a:t>
            </a:r>
          </a:p>
          <a:p>
            <a:r>
              <a:rPr lang="en-US" dirty="0"/>
              <a:t>Handcrafting the features.</a:t>
            </a:r>
          </a:p>
          <a:p>
            <a:r>
              <a:rPr lang="en-US" dirty="0"/>
              <a:t>Following parameters can be tuned :</a:t>
            </a:r>
          </a:p>
          <a:p>
            <a:pPr lvl="1"/>
            <a:r>
              <a:rPr lang="en-US" dirty="0"/>
              <a:t>The poll rate of the controller to nanoseconds.</a:t>
            </a:r>
          </a:p>
          <a:p>
            <a:pPr lvl="1"/>
            <a:r>
              <a:rPr lang="en-US" dirty="0"/>
              <a:t>The length of sequences: currently 15 seconds or 720 rows.</a:t>
            </a:r>
          </a:p>
          <a:p>
            <a:pPr lvl="1"/>
            <a:r>
              <a:rPr lang="en-US" dirty="0"/>
              <a:t>Number of LSTM units in the network.</a:t>
            </a:r>
          </a:p>
          <a:p>
            <a:r>
              <a:rPr lang="en-US" dirty="0"/>
              <a:t>A context aware system may provide performance improvements.</a:t>
            </a:r>
          </a:p>
          <a:p>
            <a:pPr lvl="1"/>
            <a:endParaRPr lang="en-US" dirty="0"/>
          </a:p>
        </p:txBody>
      </p:sp>
    </p:spTree>
    <p:extLst>
      <p:ext uri="{BB962C8B-B14F-4D97-AF65-F5344CB8AC3E}">
        <p14:creationId xmlns:p14="http://schemas.microsoft.com/office/powerpoint/2010/main" val="380830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8002-E445-49BB-E0C7-A641D65D3D6D}"/>
              </a:ext>
            </a:extLst>
          </p:cNvPr>
          <p:cNvSpPr>
            <a:spLocks noGrp="1"/>
          </p:cNvSpPr>
          <p:nvPr>
            <p:ph type="title"/>
          </p:nvPr>
        </p:nvSpPr>
        <p:spPr/>
        <p:txBody>
          <a:bodyPr/>
          <a:lstStyle/>
          <a:p>
            <a:r>
              <a:rPr lang="en-US" dirty="0"/>
              <a:t>Conclusion and contribution</a:t>
            </a:r>
          </a:p>
        </p:txBody>
      </p:sp>
      <p:sp>
        <p:nvSpPr>
          <p:cNvPr id="3" name="Content Placeholder 2">
            <a:extLst>
              <a:ext uri="{FF2B5EF4-FFF2-40B4-BE49-F238E27FC236}">
                <a16:creationId xmlns:a16="http://schemas.microsoft.com/office/drawing/2014/main" id="{B78C7C79-2433-6EFD-3767-2472BFD2F5AA}"/>
              </a:ext>
            </a:extLst>
          </p:cNvPr>
          <p:cNvSpPr>
            <a:spLocks noGrp="1"/>
          </p:cNvSpPr>
          <p:nvPr>
            <p:ph idx="1"/>
          </p:nvPr>
        </p:nvSpPr>
        <p:spPr>
          <a:xfrm>
            <a:off x="566927" y="2185416"/>
            <a:ext cx="9481847" cy="3968249"/>
          </a:xfrm>
        </p:spPr>
        <p:txBody>
          <a:bodyPr/>
          <a:lstStyle/>
          <a:p>
            <a:r>
              <a:rPr lang="en-US" dirty="0"/>
              <a:t>Preliminary analysis of gamepad inputs as biometric : it is possible.</a:t>
            </a:r>
          </a:p>
          <a:p>
            <a:r>
              <a:rPr lang="en-US" dirty="0"/>
              <a:t>Code ready for large scale analysis.</a:t>
            </a:r>
          </a:p>
          <a:p>
            <a:r>
              <a:rPr lang="en-US" dirty="0">
                <a:hlinkClick r:id="rId2"/>
              </a:rPr>
              <a:t>https://github.com/aniruddha96/gamepad-user-verification</a:t>
            </a:r>
            <a:endParaRPr lang="en-US" dirty="0"/>
          </a:p>
          <a:p>
            <a:endParaRPr lang="en-US" dirty="0"/>
          </a:p>
        </p:txBody>
      </p:sp>
    </p:spTree>
    <p:extLst>
      <p:ext uri="{BB962C8B-B14F-4D97-AF65-F5344CB8AC3E}">
        <p14:creationId xmlns:p14="http://schemas.microsoft.com/office/powerpoint/2010/main" val="118201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691F-8182-04F2-698C-6CBDA0988F18}"/>
              </a:ext>
            </a:extLst>
          </p:cNvPr>
          <p:cNvSpPr>
            <a:spLocks noGrp="1"/>
          </p:cNvSpPr>
          <p:nvPr>
            <p:ph type="title"/>
          </p:nvPr>
        </p:nvSpPr>
        <p:spPr>
          <a:xfrm>
            <a:off x="566928" y="1499616"/>
            <a:ext cx="10588752" cy="590931"/>
          </a:xfrm>
        </p:spPr>
        <p:txBody>
          <a:bodyPr/>
          <a:lstStyle/>
          <a:p>
            <a:r>
              <a:rPr lang="en-US" dirty="0"/>
              <a:t>Need for verification on </a:t>
            </a:r>
            <a:r>
              <a:rPr lang="en-US"/>
              <a:t>gaming console ?</a:t>
            </a:r>
            <a:endParaRPr lang="en-US" dirty="0"/>
          </a:p>
        </p:txBody>
      </p:sp>
      <p:sp>
        <p:nvSpPr>
          <p:cNvPr id="3" name="Content Placeholder 2">
            <a:extLst>
              <a:ext uri="{FF2B5EF4-FFF2-40B4-BE49-F238E27FC236}">
                <a16:creationId xmlns:a16="http://schemas.microsoft.com/office/drawing/2014/main" id="{721C9A01-A847-ACCF-37A0-348CA2EF2674}"/>
              </a:ext>
            </a:extLst>
          </p:cNvPr>
          <p:cNvSpPr>
            <a:spLocks noGrp="1"/>
          </p:cNvSpPr>
          <p:nvPr>
            <p:ph idx="1"/>
          </p:nvPr>
        </p:nvSpPr>
        <p:spPr>
          <a:xfrm>
            <a:off x="566927" y="2185416"/>
            <a:ext cx="9289341" cy="3968249"/>
          </a:xfrm>
        </p:spPr>
        <p:txBody>
          <a:bodyPr/>
          <a:lstStyle/>
          <a:p>
            <a:r>
              <a:rPr lang="en-US" dirty="0"/>
              <a:t>Modern gaming consoles are more than just gaming devices.</a:t>
            </a:r>
          </a:p>
          <a:p>
            <a:r>
              <a:rPr lang="en-US" dirty="0"/>
              <a:t>Modern games have a lot of in-game collectible items. Some in-game assets can be very expensive and can cost thousands of dollars.</a:t>
            </a:r>
          </a:p>
          <a:p>
            <a:r>
              <a:rPr lang="en-US" dirty="0"/>
              <a:t>The security of consoles is lacking as compared to a personal computer. This is because the primary input device is a gamepad which limits the use of passwords.</a:t>
            </a:r>
          </a:p>
          <a:p>
            <a:r>
              <a:rPr lang="en-US" dirty="0"/>
              <a:t>Once the user is authenticated they are never re-authenticated or verified for that session.</a:t>
            </a:r>
          </a:p>
          <a:p>
            <a:r>
              <a:rPr lang="en-US" dirty="0"/>
              <a:t>An imposter might steal in-game assets or do some other malicious activities like waste in-game currency or delete progression. Some games have non-fungible tokens(NFT) in them, if they are stolen the user cannot even appeal to the game publishers.</a:t>
            </a:r>
          </a:p>
        </p:txBody>
      </p:sp>
    </p:spTree>
    <p:extLst>
      <p:ext uri="{BB962C8B-B14F-4D97-AF65-F5344CB8AC3E}">
        <p14:creationId xmlns:p14="http://schemas.microsoft.com/office/powerpoint/2010/main" val="404314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FB798-7D13-00FC-870B-53929BA591BE}"/>
              </a:ext>
            </a:extLst>
          </p:cNvPr>
          <p:cNvSpPr>
            <a:spLocks noGrp="1"/>
          </p:cNvSpPr>
          <p:nvPr>
            <p:ph type="title"/>
          </p:nvPr>
        </p:nvSpPr>
        <p:spPr/>
        <p:txBody>
          <a:bodyPr/>
          <a:lstStyle/>
          <a:p>
            <a:r>
              <a:rPr lang="en-US" dirty="0"/>
              <a:t>How to verify ?</a:t>
            </a:r>
          </a:p>
        </p:txBody>
      </p:sp>
      <p:sp>
        <p:nvSpPr>
          <p:cNvPr id="3" name="Content Placeholder 2">
            <a:extLst>
              <a:ext uri="{FF2B5EF4-FFF2-40B4-BE49-F238E27FC236}">
                <a16:creationId xmlns:a16="http://schemas.microsoft.com/office/drawing/2014/main" id="{65C944FE-B2B8-04B2-7CAC-10F64E9FC7E1}"/>
              </a:ext>
            </a:extLst>
          </p:cNvPr>
          <p:cNvSpPr>
            <a:spLocks noGrp="1"/>
          </p:cNvSpPr>
          <p:nvPr>
            <p:ph idx="1"/>
          </p:nvPr>
        </p:nvSpPr>
        <p:spPr>
          <a:xfrm>
            <a:off x="566928" y="2185416"/>
            <a:ext cx="6016806" cy="3968249"/>
          </a:xfrm>
        </p:spPr>
        <p:txBody>
          <a:bodyPr/>
          <a:lstStyle/>
          <a:p>
            <a:r>
              <a:rPr lang="en-US" dirty="0"/>
              <a:t>Use the gamepad inputs to continuously verify the user.</a:t>
            </a:r>
          </a:p>
          <a:p>
            <a:r>
              <a:rPr lang="en-US" dirty="0"/>
              <a:t>Modern gamepads have very high precision input capability and a lot of different types of input like a normal button, analog stick, pressure sensitive triggers, touch surface etc.</a:t>
            </a:r>
          </a:p>
          <a:p>
            <a:r>
              <a:rPr lang="en-US" dirty="0"/>
              <a:t>The plan is to collect the state of these input types to distinguish the owner from an imposter.</a:t>
            </a:r>
          </a:p>
          <a:p>
            <a:endParaRPr lang="en-US" dirty="0"/>
          </a:p>
        </p:txBody>
      </p:sp>
      <p:pic>
        <p:nvPicPr>
          <p:cNvPr id="1028" name="Picture 4">
            <a:extLst>
              <a:ext uri="{FF2B5EF4-FFF2-40B4-BE49-F238E27FC236}">
                <a16:creationId xmlns:a16="http://schemas.microsoft.com/office/drawing/2014/main" id="{D088FDD7-901F-4B98-7955-6C80F2B84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35" b="14246"/>
          <a:stretch/>
        </p:blipFill>
        <p:spPr bwMode="auto">
          <a:xfrm>
            <a:off x="6583733" y="1795081"/>
            <a:ext cx="5351593" cy="38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42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6223-8DCD-36B0-6C44-D79982D7E006}"/>
              </a:ext>
            </a:extLst>
          </p:cNvPr>
          <p:cNvSpPr>
            <a:spLocks noGrp="1"/>
          </p:cNvSpPr>
          <p:nvPr>
            <p:ph type="title"/>
          </p:nvPr>
        </p:nvSpPr>
        <p:spPr>
          <a:xfrm>
            <a:off x="566928" y="1499616"/>
            <a:ext cx="8808078" cy="590931"/>
          </a:xfrm>
        </p:spPr>
        <p:txBody>
          <a:bodyPr/>
          <a:lstStyle/>
          <a:p>
            <a:r>
              <a:rPr lang="en-US" dirty="0"/>
              <a:t>But is it a biometric ?</a:t>
            </a:r>
          </a:p>
        </p:txBody>
      </p:sp>
      <p:sp>
        <p:nvSpPr>
          <p:cNvPr id="3" name="Content Placeholder 2">
            <a:extLst>
              <a:ext uri="{FF2B5EF4-FFF2-40B4-BE49-F238E27FC236}">
                <a16:creationId xmlns:a16="http://schemas.microsoft.com/office/drawing/2014/main" id="{97BBDB27-8145-5B73-CD3C-31A1ED485767}"/>
              </a:ext>
            </a:extLst>
          </p:cNvPr>
          <p:cNvSpPr>
            <a:spLocks noGrp="1"/>
          </p:cNvSpPr>
          <p:nvPr>
            <p:ph idx="1"/>
          </p:nvPr>
        </p:nvSpPr>
        <p:spPr>
          <a:xfrm>
            <a:off x="566927" y="2185416"/>
            <a:ext cx="9193089" cy="3968249"/>
          </a:xfrm>
        </p:spPr>
        <p:txBody>
          <a:bodyPr/>
          <a:lstStyle/>
          <a:p>
            <a:pPr marL="0" indent="0">
              <a:buNone/>
            </a:pPr>
            <a:r>
              <a:rPr lang="en-US" dirty="0"/>
              <a:t>Different people may differ in the way they use the gamepad, some of them are :</a:t>
            </a:r>
          </a:p>
          <a:p>
            <a:r>
              <a:rPr lang="en-US" dirty="0"/>
              <a:t>Speed of click and release of a button.</a:t>
            </a:r>
          </a:p>
          <a:p>
            <a:r>
              <a:rPr lang="en-US" dirty="0"/>
              <a:t>The hold time of triggers.</a:t>
            </a:r>
          </a:p>
          <a:p>
            <a:r>
              <a:rPr lang="en-US" dirty="0"/>
              <a:t>The pressure and speed of the trigger press.</a:t>
            </a:r>
          </a:p>
          <a:p>
            <a:r>
              <a:rPr lang="en-US" dirty="0"/>
              <a:t>Speed and angle of movement of an analog joystick.</a:t>
            </a:r>
          </a:p>
          <a:p>
            <a:r>
              <a:rPr lang="en-US" dirty="0"/>
              <a:t>The total movement of the whole controller.</a:t>
            </a:r>
          </a:p>
          <a:p>
            <a:r>
              <a:rPr lang="en-US" dirty="0"/>
              <a:t>The orientation of the gamepad (some gamepads have gyroscopes).</a:t>
            </a:r>
          </a:p>
        </p:txBody>
      </p:sp>
    </p:spTree>
    <p:extLst>
      <p:ext uri="{BB962C8B-B14F-4D97-AF65-F5344CB8AC3E}">
        <p14:creationId xmlns:p14="http://schemas.microsoft.com/office/powerpoint/2010/main" val="1631136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FFEE-B817-F5E0-0C33-65C3C145C160}"/>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B298A4DC-B7CC-8EAE-AE39-FCC17603BAF0}"/>
              </a:ext>
            </a:extLst>
          </p:cNvPr>
          <p:cNvSpPr>
            <a:spLocks noGrp="1"/>
          </p:cNvSpPr>
          <p:nvPr>
            <p:ph idx="1"/>
          </p:nvPr>
        </p:nvSpPr>
        <p:spPr/>
        <p:txBody>
          <a:bodyPr/>
          <a:lstStyle/>
          <a:p>
            <a:r>
              <a:rPr lang="en-US" dirty="0"/>
              <a:t>Python script that records the input event from the controller.</a:t>
            </a:r>
          </a:p>
          <a:p>
            <a:r>
              <a:rPr lang="en-US" dirty="0"/>
              <a:t>Data collected for 3 people: 1 user and 2 imposters.</a:t>
            </a:r>
          </a:p>
          <a:p>
            <a:r>
              <a:rPr lang="en-US" dirty="0"/>
              <a:t>Data collected while playing the same game.</a:t>
            </a:r>
          </a:p>
          <a:p>
            <a:r>
              <a:rPr lang="en-US" dirty="0"/>
              <a:t>The game should have following characteristics :</a:t>
            </a:r>
          </a:p>
          <a:p>
            <a:pPr lvl="1"/>
            <a:r>
              <a:rPr lang="en-US" dirty="0"/>
              <a:t>It should be busy i.e. number of inputs per unit time is high.</a:t>
            </a:r>
          </a:p>
          <a:p>
            <a:pPr lvl="1"/>
            <a:r>
              <a:rPr lang="en-US" dirty="0"/>
              <a:t>It should not have a highly scripted gameplay.</a:t>
            </a:r>
          </a:p>
          <a:p>
            <a:pPr lvl="1"/>
            <a:r>
              <a:rPr lang="en-US" dirty="0"/>
              <a:t>All users should be equally familiar with the game. </a:t>
            </a:r>
          </a:p>
        </p:txBody>
      </p:sp>
    </p:spTree>
    <p:extLst>
      <p:ext uri="{BB962C8B-B14F-4D97-AF65-F5344CB8AC3E}">
        <p14:creationId xmlns:p14="http://schemas.microsoft.com/office/powerpoint/2010/main" val="123191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85511-E177-F473-8D9B-35DF77A458FC}"/>
              </a:ext>
            </a:extLst>
          </p:cNvPr>
          <p:cNvSpPr>
            <a:spLocks noGrp="1"/>
          </p:cNvSpPr>
          <p:nvPr>
            <p:ph type="title"/>
          </p:nvPr>
        </p:nvSpPr>
        <p:spPr/>
        <p:txBody>
          <a:bodyPr/>
          <a:lstStyle/>
          <a:p>
            <a:r>
              <a:rPr lang="en-US" dirty="0" err="1"/>
              <a:t>Spelunky</a:t>
            </a:r>
            <a:r>
              <a:rPr lang="en-US" dirty="0"/>
              <a:t> 2</a:t>
            </a:r>
          </a:p>
        </p:txBody>
      </p:sp>
      <p:pic>
        <p:nvPicPr>
          <p:cNvPr id="4" name="movie480_vp9">
            <a:hlinkClick r:id="" action="ppaction://media"/>
            <a:extLst>
              <a:ext uri="{FF2B5EF4-FFF2-40B4-BE49-F238E27FC236}">
                <a16:creationId xmlns:a16="http://schemas.microsoft.com/office/drawing/2014/main" id="{901EEFEB-E10D-9A95-2939-6A99CC2A57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1492" y="2216150"/>
            <a:ext cx="6951662" cy="3906838"/>
          </a:xfrm>
        </p:spPr>
      </p:pic>
    </p:spTree>
    <p:extLst>
      <p:ext uri="{BB962C8B-B14F-4D97-AF65-F5344CB8AC3E}">
        <p14:creationId xmlns:p14="http://schemas.microsoft.com/office/powerpoint/2010/main" val="194791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5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F54E-342A-4F9D-BB0A-BB34125BE195}"/>
              </a:ext>
            </a:extLst>
          </p:cNvPr>
          <p:cNvSpPr>
            <a:spLocks noGrp="1"/>
          </p:cNvSpPr>
          <p:nvPr>
            <p:ph type="title"/>
          </p:nvPr>
        </p:nvSpPr>
        <p:spPr/>
        <p:txBody>
          <a:bodyPr/>
          <a:lstStyle/>
          <a:p>
            <a:r>
              <a:rPr lang="en-US" dirty="0"/>
              <a:t>Raw data</a:t>
            </a:r>
          </a:p>
        </p:txBody>
      </p:sp>
      <p:pic>
        <p:nvPicPr>
          <p:cNvPr id="5" name="Content Placeholder 4">
            <a:extLst>
              <a:ext uri="{FF2B5EF4-FFF2-40B4-BE49-F238E27FC236}">
                <a16:creationId xmlns:a16="http://schemas.microsoft.com/office/drawing/2014/main" id="{18A9AB17-37C8-0935-0F01-727986A85A82}"/>
              </a:ext>
            </a:extLst>
          </p:cNvPr>
          <p:cNvPicPr>
            <a:picLocks noGrp="1" noChangeAspect="1"/>
          </p:cNvPicPr>
          <p:nvPr>
            <p:ph idx="1"/>
          </p:nvPr>
        </p:nvPicPr>
        <p:blipFill>
          <a:blip r:embed="rId2"/>
          <a:stretch>
            <a:fillRect/>
          </a:stretch>
        </p:blipFill>
        <p:spPr>
          <a:xfrm>
            <a:off x="868839" y="2185987"/>
            <a:ext cx="7235633" cy="4522271"/>
          </a:xfrm>
        </p:spPr>
      </p:pic>
    </p:spTree>
    <p:extLst>
      <p:ext uri="{BB962C8B-B14F-4D97-AF65-F5344CB8AC3E}">
        <p14:creationId xmlns:p14="http://schemas.microsoft.com/office/powerpoint/2010/main" val="24262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9081-FE03-D3A2-E459-3DEA680FB653}"/>
              </a:ext>
            </a:extLst>
          </p:cNvPr>
          <p:cNvSpPr>
            <a:spLocks noGrp="1"/>
          </p:cNvSpPr>
          <p:nvPr>
            <p:ph type="title"/>
          </p:nvPr>
        </p:nvSpPr>
        <p:spPr/>
        <p:txBody>
          <a:bodyPr/>
          <a:lstStyle/>
          <a:p>
            <a:r>
              <a:rPr lang="en-US" dirty="0"/>
              <a:t>Processed data</a:t>
            </a:r>
          </a:p>
        </p:txBody>
      </p:sp>
      <p:pic>
        <p:nvPicPr>
          <p:cNvPr id="5" name="Content Placeholder 4">
            <a:extLst>
              <a:ext uri="{FF2B5EF4-FFF2-40B4-BE49-F238E27FC236}">
                <a16:creationId xmlns:a16="http://schemas.microsoft.com/office/drawing/2014/main" id="{7D94DD42-CA00-557E-B4CB-24F67168891D}"/>
              </a:ext>
            </a:extLst>
          </p:cNvPr>
          <p:cNvPicPr>
            <a:picLocks noGrp="1" noChangeAspect="1"/>
          </p:cNvPicPr>
          <p:nvPr>
            <p:ph idx="1"/>
          </p:nvPr>
        </p:nvPicPr>
        <p:blipFill>
          <a:blip r:embed="rId2"/>
          <a:stretch>
            <a:fillRect/>
          </a:stretch>
        </p:blipFill>
        <p:spPr>
          <a:xfrm>
            <a:off x="868839" y="2185988"/>
            <a:ext cx="7236512" cy="4522820"/>
          </a:xfrm>
        </p:spPr>
      </p:pic>
    </p:spTree>
    <p:extLst>
      <p:ext uri="{BB962C8B-B14F-4D97-AF65-F5344CB8AC3E}">
        <p14:creationId xmlns:p14="http://schemas.microsoft.com/office/powerpoint/2010/main" val="50506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D912-4A63-FA99-B33A-1C011CFCA032}"/>
              </a:ext>
            </a:extLst>
          </p:cNvPr>
          <p:cNvSpPr>
            <a:spLocks noGrp="1"/>
          </p:cNvSpPr>
          <p:nvPr>
            <p:ph type="title"/>
          </p:nvPr>
        </p:nvSpPr>
        <p:spPr/>
        <p:txBody>
          <a:bodyPr/>
          <a:lstStyle/>
          <a:p>
            <a:r>
              <a:rPr lang="en-US" dirty="0"/>
              <a:t>Final dataset</a:t>
            </a:r>
          </a:p>
        </p:txBody>
      </p:sp>
      <p:sp>
        <p:nvSpPr>
          <p:cNvPr id="3" name="Content Placeholder 2">
            <a:extLst>
              <a:ext uri="{FF2B5EF4-FFF2-40B4-BE49-F238E27FC236}">
                <a16:creationId xmlns:a16="http://schemas.microsoft.com/office/drawing/2014/main" id="{1CD5D7F8-218A-64B8-6F81-759FCF96DD0C}"/>
              </a:ext>
            </a:extLst>
          </p:cNvPr>
          <p:cNvSpPr>
            <a:spLocks noGrp="1"/>
          </p:cNvSpPr>
          <p:nvPr>
            <p:ph idx="1"/>
          </p:nvPr>
        </p:nvSpPr>
        <p:spPr>
          <a:xfrm>
            <a:off x="566928" y="2185416"/>
            <a:ext cx="7547169" cy="3968249"/>
          </a:xfrm>
        </p:spPr>
        <p:txBody>
          <a:bodyPr/>
          <a:lstStyle/>
          <a:p>
            <a:r>
              <a:rPr lang="en-US" dirty="0"/>
              <a:t>After processing number of features : 15. From 18.</a:t>
            </a:r>
          </a:p>
          <a:p>
            <a:r>
              <a:rPr lang="en-US" dirty="0"/>
              <a:t>319998 final samples used to train a neural network. 50% imposter.</a:t>
            </a:r>
          </a:p>
          <a:p>
            <a:r>
              <a:rPr lang="en-US" dirty="0"/>
              <a:t>96652 final samples for testing.</a:t>
            </a:r>
          </a:p>
          <a:p>
            <a:r>
              <a:rPr lang="en-US" dirty="0"/>
              <a:t>Each sample has 720 rows because on average a 15 second recording has 720 rows</a:t>
            </a:r>
          </a:p>
          <a:p>
            <a:r>
              <a:rPr lang="en-US" dirty="0"/>
              <a:t>Lot more data was collected but not used because preprocessing and training of sequences require a lot of memory and processing power.</a:t>
            </a:r>
          </a:p>
          <a:p>
            <a:r>
              <a:rPr lang="en-US" dirty="0"/>
              <a:t>To keep the limited training data as required by the machine learning model requires 22.3 GB of memory but reading on demand is very time consuming.</a:t>
            </a:r>
          </a:p>
        </p:txBody>
      </p:sp>
    </p:spTree>
    <p:extLst>
      <p:ext uri="{BB962C8B-B14F-4D97-AF65-F5344CB8AC3E}">
        <p14:creationId xmlns:p14="http://schemas.microsoft.com/office/powerpoint/2010/main" val="489115083"/>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TotalTime>
  <Words>873</Words>
  <Application>Microsoft Office PowerPoint</Application>
  <PresentationFormat>Widescreen</PresentationFormat>
  <Paragraphs>77</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Regular</vt:lpstr>
      <vt:lpstr>System Font Regular</vt:lpstr>
      <vt:lpstr>Office Theme</vt:lpstr>
      <vt:lpstr>USER VERIFICATION SYSTEM USING GAMEPAD</vt:lpstr>
      <vt:lpstr>Need for verification on gaming console ?</vt:lpstr>
      <vt:lpstr>How to verify ?</vt:lpstr>
      <vt:lpstr>But is it a biometric ?</vt:lpstr>
      <vt:lpstr>Data collection</vt:lpstr>
      <vt:lpstr>Spelunky 2</vt:lpstr>
      <vt:lpstr>Raw data</vt:lpstr>
      <vt:lpstr>Processed data</vt:lpstr>
      <vt:lpstr>Final dataset</vt:lpstr>
      <vt:lpstr>Experiments and results</vt:lpstr>
      <vt:lpstr>Feasibility</vt:lpstr>
      <vt:lpstr>Pros</vt:lpstr>
      <vt:lpstr>Cons</vt:lpstr>
      <vt:lpstr>Future work</vt:lpstr>
      <vt:lpstr>Conclusion and contribution</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aniruddha parvat</cp:lastModifiedBy>
  <cp:revision>91</cp:revision>
  <dcterms:created xsi:type="dcterms:W3CDTF">2019-04-04T19:20:28Z</dcterms:created>
  <dcterms:modified xsi:type="dcterms:W3CDTF">2022-05-13T15:38:43Z</dcterms:modified>
  <cp:category/>
</cp:coreProperties>
</file>